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IBM Plex Sans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BM Plex Sans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BMPlexSansSemiBol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55" Type="http://schemas.openxmlformats.org/officeDocument/2006/relationships/font" Target="fonts/IBMPlexSansSemiBold-italic.fntdata"/><Relationship Id="rId10" Type="http://schemas.openxmlformats.org/officeDocument/2006/relationships/slide" Target="slides/slide3.xml"/><Relationship Id="rId54" Type="http://schemas.openxmlformats.org/officeDocument/2006/relationships/font" Target="fonts/IBMPlexSansSemiBold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IBMPlexSansSemi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9c5d93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9c5d93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540d3d0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540d3d0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540d3d0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540d3d0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540d3d0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0540d3d0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540d3d0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0540d3d0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540d3d0e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540d3d0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9c5d9390c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49c5d9390c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540d3d0e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540d3d0e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540d3d0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540d3d0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540d3d0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540d3d0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540d3d0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540d3d0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9c5d9390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9c5d9390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540d3d0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0540d3d0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540d3d0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0540d3d0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540d3d0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540d3d0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9c5d9390c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9c5d9390c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0540d3d0e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0540d3d0e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9c5d9390c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9c5d9390c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0540d3d0e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0540d3d0e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9c5d9390c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9c5d9390c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540d3d0e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540d3d0e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540d3d0e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0540d3d0e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9c5d9390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9c5d9390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0540d3d0e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0540d3d0e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49c5d9390c_0_2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49c5d9390c_0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9c5d9390c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9c5d9390c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9c5d9390c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49c5d9390c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0540d3d0e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0540d3d0e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540d3d0e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0540d3d0e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b1416a1b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4b1416a1b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b1416a1b8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4b1416a1b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9c5d9390c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9c5d9390c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49c5d9390c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49c5d9390c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540d3d0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540d3d0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9c5d9390c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9c5d9390c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9c5d9390c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9c5d9390c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9c5d9390c_0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49c5d9390c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4" name="Google Shape;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7" name="Google Shape;13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3" name="Google Shape;19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9" name="Google Shape;209;p4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3" name="Google Shape;21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4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9" name="Google Shape;2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4" name="Google Shape;2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6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0" name="Google Shape;2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8" name="Google Shape;238;p4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1" name="Google Shape;24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2" name="Google Shape;252;p5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3" name="Google Shape;25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5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5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9" name="Google Shape;2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5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5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5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0" name="Google Shape;27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3" name="Google Shape;273;p5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4" name="Google Shape;274;p5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5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6" name="Google Shape;27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5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5" name="Google Shape;285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9" name="Google Shape;2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4" name="Google Shape;29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gif"/><Relationship Id="rId4" Type="http://schemas.openxmlformats.org/officeDocument/2006/relationships/image" Target="../media/image49.gif"/><Relationship Id="rId5" Type="http://schemas.openxmlformats.org/officeDocument/2006/relationships/image" Target="../media/image51.gif"/><Relationship Id="rId6" Type="http://schemas.openxmlformats.org/officeDocument/2006/relationships/image" Target="../media/image5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.co/kgs/VDHvPz" TargetMode="External"/><Relationship Id="rId4" Type="http://schemas.openxmlformats.org/officeDocument/2006/relationships/hyperlink" Target="https://gb.ru/posts/vokrug-cveta-kak-podobrat-palitru-v-veb-dizajne" TargetMode="External"/><Relationship Id="rId5" Type="http://schemas.openxmlformats.org/officeDocument/2006/relationships/hyperlink" Target="https://color.romanuke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ru/docs/Web/CSS/border" TargetMode="External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htmlbook.ru/index.php/css" TargetMode="External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/>
          <p:nvPr>
            <p:ph type="title"/>
          </p:nvPr>
        </p:nvSpPr>
        <p:spPr>
          <a:xfrm>
            <a:off x="413200" y="720000"/>
            <a:ext cx="42318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CSS</a:t>
            </a:r>
            <a:endParaRPr/>
          </a:p>
        </p:txBody>
      </p:sp>
      <p:sp>
        <p:nvSpPr>
          <p:cNvPr id="300" name="Google Shape;300;p59"/>
          <p:cNvSpPr txBox="1"/>
          <p:nvPr>
            <p:ph idx="1" type="subTitle"/>
          </p:nvPr>
        </p:nvSpPr>
        <p:spPr>
          <a:xfrm>
            <a:off x="540000" y="3272200"/>
            <a:ext cx="3852000" cy="515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12</a:t>
            </a:r>
            <a:br>
              <a:rPr lang="ru">
                <a:solidFill>
                  <a:schemeClr val="accent2"/>
                </a:solidFill>
              </a:rPr>
            </a:br>
            <a:endParaRPr sz="1000"/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25" y="1235744"/>
            <a:ext cx="2852575" cy="290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Какой тег отвечает за абзац?</a:t>
            </a:r>
            <a:endParaRPr sz="2500"/>
          </a:p>
        </p:txBody>
      </p:sp>
      <p:sp>
        <p:nvSpPr>
          <p:cNvPr id="386" name="Google Shape;386;p68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article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7" name="Google Shape;3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9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А какой тег - за выделение жирным?</a:t>
            </a:r>
            <a:endParaRPr sz="2500"/>
          </a:p>
        </p:txBody>
      </p:sp>
      <p:sp>
        <p:nvSpPr>
          <p:cNvPr id="393" name="Google Shape;393;p69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article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4" name="Google Shape;3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0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А какой тег - за выделение жирным?</a:t>
            </a:r>
            <a:endParaRPr sz="2500"/>
          </a:p>
        </p:txBody>
      </p:sp>
      <p:sp>
        <p:nvSpPr>
          <p:cNvPr id="400" name="Google Shape;400;p70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article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1" name="Google Shape;4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Что из этого - кнопка?</a:t>
            </a:r>
            <a:endParaRPr sz="2500"/>
          </a:p>
        </p:txBody>
      </p:sp>
      <p:sp>
        <p:nvSpPr>
          <p:cNvPr id="407" name="Google Shape;407;p71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</a:t>
            </a: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button&gt;Я кнопка&lt;/button&gt;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type="button" value="Нажимай"&gt;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type="submit" value="Отправить"&gt;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type="reset" value="Очистить"&gt;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8" name="Google Shape;4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Что из этого - кнопка?</a:t>
            </a:r>
            <a:endParaRPr sz="2500"/>
          </a:p>
        </p:txBody>
      </p:sp>
      <p:sp>
        <p:nvSpPr>
          <p:cNvPr id="414" name="Google Shape;414;p72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&lt;button&gt;Я кнопка&lt;/button&gt;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type="button" value="Нажимай"&gt;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type="submit" value="Отправить"&gt;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&lt;input type="reset" value="Очистить"&gt;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5" name="Google Shape;4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3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подключается файл css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421" name="Google Shape;421;p73"/>
          <p:cNvSpPr txBox="1"/>
          <p:nvPr/>
        </p:nvSpPr>
        <p:spPr>
          <a:xfrm>
            <a:off x="663050" y="2179725"/>
            <a:ext cx="57411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 rel="shortcut icon" href="style.css" type="image/x-icon"&gt;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&lt;style&gt;&lt;/style&gt;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 rel="stylesheet" href="style.css"&gt;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@import "css/main.css";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2" name="Google Shape;4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00" y="1815969"/>
            <a:ext cx="2170375" cy="24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подключается </a:t>
            </a:r>
            <a:r>
              <a:rPr lang="ru" sz="2500">
                <a:solidFill>
                  <a:srgbClr val="333333"/>
                </a:solidFill>
                <a:highlight>
                  <a:schemeClr val="lt1"/>
                </a:highlight>
              </a:rPr>
              <a:t>файл 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css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428" name="Google Shape;428;p74"/>
          <p:cNvSpPr txBox="1"/>
          <p:nvPr/>
        </p:nvSpPr>
        <p:spPr>
          <a:xfrm>
            <a:off x="663050" y="2179725"/>
            <a:ext cx="57411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 rel="shortcut icon" href="style.css" type="image/x-icon"&gt; - это способ подключения favicon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&lt;style&gt;&lt;/style&gt;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 rel="stylesheet" href="style.css"&gt;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@import "css/main.css";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называется эта часть?</a:t>
            </a:r>
            <a:endParaRPr sz="2500"/>
          </a:p>
        </p:txBody>
      </p:sp>
      <p:sp>
        <p:nvSpPr>
          <p:cNvPr id="434" name="Google Shape;434;p75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тег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селектор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указатель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 этот, как его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5" name="Google Shape;4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475" y="2009158"/>
            <a:ext cx="3881100" cy="2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называется эта часть?</a:t>
            </a:r>
            <a:endParaRPr sz="2500"/>
          </a:p>
        </p:txBody>
      </p:sp>
      <p:sp>
        <p:nvSpPr>
          <p:cNvPr id="441" name="Google Shape;441;p76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тег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селектор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указатель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 этот, как его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2" name="Google Shape;4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475" y="2009158"/>
            <a:ext cx="3881100" cy="2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7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оставить комментарий в css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448" name="Google Shape;448;p77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&lt;!--   -&gt;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/*   */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--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9" name="Google Shape;4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00" y="1815969"/>
            <a:ext cx="2170375" cy="24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"/>
          <p:cNvSpPr txBox="1"/>
          <p:nvPr>
            <p:ph idx="4294967295"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7" name="Google Shape;307;p60"/>
          <p:cNvSpPr txBox="1"/>
          <p:nvPr>
            <p:ph idx="4294967295" type="subTitle"/>
          </p:nvPr>
        </p:nvSpPr>
        <p:spPr>
          <a:xfrm>
            <a:off x="540000" y="1168500"/>
            <a:ext cx="3852000" cy="222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Разбор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Квиз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Дополнительная информация к лекции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задач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8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 оставить комментарий в css?</a:t>
            </a:r>
            <a:endParaRPr sz="2500"/>
          </a:p>
        </p:txBody>
      </p:sp>
      <p:sp>
        <p:nvSpPr>
          <p:cNvPr id="455" name="Google Shape;455;p78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&lt;!--   -&gt;  - так ставится в html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/*   */</a:t>
            </a: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 - так ставится в python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-- - так ставится в postgresql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6" name="Google Shape;4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00" y="1815969"/>
            <a:ext cx="2170375" cy="24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9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Ситуация: nav находится внутри body. Какой размер у элементов nav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462" name="Google Shape;462;p79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14px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18px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14px + 18px = 32px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18px - 14px = 4px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3" name="Google Shape;4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675" y="1607575"/>
            <a:ext cx="2435050" cy="269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0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Ситуация: nav находится внутри body. Какой размер у элементов nav?</a:t>
            </a:r>
            <a:endParaRPr sz="2500"/>
          </a:p>
        </p:txBody>
      </p:sp>
      <p:sp>
        <p:nvSpPr>
          <p:cNvPr id="469" name="Google Shape;469;p80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14px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18px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14px + 18px = 32px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18px - 14px = 4px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0" name="Google Shape;4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675" y="1607575"/>
            <a:ext cx="2435050" cy="269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1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За что отвечает свойство background-position?</a:t>
            </a:r>
            <a:endParaRPr sz="2500"/>
          </a:p>
        </p:txBody>
      </p:sp>
      <p:pic>
        <p:nvPicPr>
          <p:cNvPr id="476" name="Google Shape;4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2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За что отвечает свойство background-position?</a:t>
            </a:r>
            <a:endParaRPr sz="2500"/>
          </a:p>
        </p:txBody>
      </p:sp>
      <p:pic>
        <p:nvPicPr>
          <p:cNvPr id="482" name="Google Shape;4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2"/>
          <p:cNvSpPr txBox="1"/>
          <p:nvPr>
            <p:ph type="title"/>
          </p:nvPr>
        </p:nvSpPr>
        <p:spPr>
          <a:xfrm>
            <a:off x="936900" y="2350284"/>
            <a:ext cx="4098300" cy="21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За местоположение левой верхней точки фона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Какое свойство сделает так, чтобы изображение замастилось, как здесь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pic>
        <p:nvPicPr>
          <p:cNvPr id="489" name="Google Shape;4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26" y="1759975"/>
            <a:ext cx="3288774" cy="250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4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Какое свойство сделает так, чтобы изображение замастилось, как здесь?</a:t>
            </a:r>
            <a:endParaRPr sz="2500"/>
          </a:p>
        </p:txBody>
      </p:sp>
      <p:pic>
        <p:nvPicPr>
          <p:cNvPr id="495" name="Google Shape;4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26" y="1759975"/>
            <a:ext cx="3288774" cy="250083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4"/>
          <p:cNvSpPr txBox="1"/>
          <p:nvPr>
            <p:ph type="title"/>
          </p:nvPr>
        </p:nvSpPr>
        <p:spPr>
          <a:xfrm>
            <a:off x="936900" y="2350284"/>
            <a:ext cx="4098300" cy="21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background-size:contain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5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Что из следующих свойств относится к составляющим border?</a:t>
            </a:r>
            <a:endParaRPr sz="2500"/>
          </a:p>
        </p:txBody>
      </p:sp>
      <p:pic>
        <p:nvPicPr>
          <p:cNvPr id="502" name="Google Shape;50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00" y="1815969"/>
            <a:ext cx="2170375" cy="24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5"/>
          <p:cNvSpPr txBox="1"/>
          <p:nvPr/>
        </p:nvSpPr>
        <p:spPr>
          <a:xfrm>
            <a:off x="533300" y="1418300"/>
            <a:ext cx="57411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border-radius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border-bottom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border-top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border-color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border-left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border-right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border-width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border-style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border-collapse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border-spacing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Что из следующих свойств относится к составляющим border?</a:t>
            </a:r>
            <a:endParaRPr sz="2500"/>
          </a:p>
        </p:txBody>
      </p:sp>
      <p:pic>
        <p:nvPicPr>
          <p:cNvPr id="509" name="Google Shape;5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00" y="1815969"/>
            <a:ext cx="2170375" cy="24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6"/>
          <p:cNvSpPr txBox="1"/>
          <p:nvPr/>
        </p:nvSpPr>
        <p:spPr>
          <a:xfrm>
            <a:off x="533300" y="1418300"/>
            <a:ext cx="57411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border-radius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border-image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border-block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border-color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border-inline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border-right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border-width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border-style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border-collapse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border-spacing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Почему CSS расшифровывается каскадные таблицы стилей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 Причем здесь “каскадные”?</a:t>
            </a:r>
            <a:endParaRPr sz="2500"/>
          </a:p>
        </p:txBody>
      </p:sp>
      <p:pic>
        <p:nvPicPr>
          <p:cNvPr id="516" name="Google Shape;5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25" y="1775525"/>
            <a:ext cx="3264436" cy="32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61"/>
          <p:cNvCxnSpPr>
            <a:stCxn id="313" idx="4"/>
            <a:endCxn id="314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61"/>
          <p:cNvCxnSpPr>
            <a:stCxn id="314" idx="4"/>
            <a:endCxn id="316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61"/>
          <p:cNvCxnSpPr>
            <a:stCxn id="316" idx="4"/>
            <a:endCxn id="318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6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HTML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6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61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61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61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61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Сегодняшний урок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Google Shape;321;p61"/>
          <p:cNvSpPr txBox="1"/>
          <p:nvPr>
            <p:ph idx="3" type="subTitle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61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p6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 </a:t>
            </a:r>
            <a:endParaRPr/>
          </a:p>
        </p:txBody>
      </p:sp>
      <p:cxnSp>
        <p:nvCxnSpPr>
          <p:cNvPr id="324" name="Google Shape;324;p61"/>
          <p:cNvCxnSpPr>
            <a:stCxn id="325" idx="4"/>
            <a:endCxn id="326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61"/>
          <p:cNvCxnSpPr>
            <a:stCxn id="326" idx="4"/>
            <a:endCxn id="328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61"/>
          <p:cNvCxnSpPr>
            <a:stCxn id="328" idx="4"/>
            <a:endCxn id="330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61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p61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6" name="Google Shape;326;p61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61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Google Shape;330;p61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3" name="Google Shape;333;p61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61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5" name="Google Shape;335;p61"/>
          <p:cNvCxnSpPr>
            <a:stCxn id="336" idx="4"/>
            <a:endCxn id="337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61"/>
          <p:cNvSpPr txBox="1"/>
          <p:nvPr>
            <p:ph idx="1" type="subTitle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61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9" name="Google Shape;339;p61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урок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61"/>
          <p:cNvSpPr/>
          <p:nvPr/>
        </p:nvSpPr>
        <p:spPr>
          <a:xfrm>
            <a:off x="539966" y="2282267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61"/>
          <p:cNvSpPr/>
          <p:nvPr/>
        </p:nvSpPr>
        <p:spPr>
          <a:xfrm>
            <a:off x="539975" y="2282276"/>
            <a:ext cx="351600" cy="351600"/>
          </a:xfrm>
          <a:prstGeom prst="ellipse">
            <a:avLst/>
          </a:prstGeom>
          <a:solidFill>
            <a:srgbClr val="8D46F6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rgbClr val="333333"/>
                </a:solidFill>
                <a:highlight>
                  <a:schemeClr val="lt1"/>
                </a:highlight>
              </a:rPr>
              <a:t>Почему CSS расшифровывается каскадные таблицы стилей? Причем здесь “каскадные”?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22" name="Google Shape;522;p88"/>
          <p:cNvSpPr txBox="1"/>
          <p:nvPr>
            <p:ph type="title"/>
          </p:nvPr>
        </p:nvSpPr>
        <p:spPr>
          <a:xfrm>
            <a:off x="936900" y="2350284"/>
            <a:ext cx="4098300" cy="21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Приоритет отдается каскадно более низкорасположенным элементам</a:t>
            </a:r>
            <a:endParaRPr sz="2500"/>
          </a:p>
        </p:txBody>
      </p:sp>
      <p:pic>
        <p:nvPicPr>
          <p:cNvPr id="523" name="Google Shape;5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50" y="1495800"/>
            <a:ext cx="3264436" cy="32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29" name="Google Shape;52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8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4" name="Google Shape;534;p8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  <p:pic>
        <p:nvPicPr>
          <p:cNvPr id="540" name="Google Shape;5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01" y="1033624"/>
            <a:ext cx="3034176" cy="30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Колористика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6" name="Google Shape;546;p91"/>
          <p:cNvSpPr txBox="1"/>
          <p:nvPr/>
        </p:nvSpPr>
        <p:spPr>
          <a:xfrm>
            <a:off x="540000" y="1168500"/>
            <a:ext cx="59580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RGB - RED GREEN BLUE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Представлен в виде трех чисел от 0 до 255. Если перевести 255 в двоичную систему, то получится 1 байт.  HEX - это те же числа, но в шестнадцатеричной системе счисления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Сам цвет можно подобрать в любом color picker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https://g.co/kgs/VDHvPz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 цветов есть хорошая сочетаемость или дисгармоничное безвкусие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Статья про колористику: </a:t>
            </a: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https://gb.ru/posts/vokrug-cveta-kak-podobrat-palitru-v-veb-dizajne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Готовые сочетания цветов: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https://color.romanuke.com/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смотреть значения свойств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3" name="Google Shape;553;p92"/>
          <p:cNvSpPr txBox="1"/>
          <p:nvPr/>
        </p:nvSpPr>
        <p:spPr>
          <a:xfrm>
            <a:off x="540000" y="1168500"/>
            <a:ext cx="28008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интерактивными примерами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https://developer.mozilla.org/ru/docs/Web/CSS/border</a:t>
            </a: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Чтобы не вводить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Достаточно навестись на свойство в VS Code и во всплывающем окне нажать MDN Reference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Особое внимание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Смотрите на то, что под заголовком “Значения”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4" name="Google Shape;554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  <p:pic>
        <p:nvPicPr>
          <p:cNvPr id="555" name="Google Shape;55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427" y="1050712"/>
            <a:ext cx="5294025" cy="365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3"/>
          <p:cNvSpPr txBox="1"/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Где смотреть значения свойств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1" name="Google Shape;561;p93"/>
          <p:cNvSpPr txBox="1"/>
          <p:nvPr/>
        </p:nvSpPr>
        <p:spPr>
          <a:xfrm>
            <a:off x="540000" y="1168500"/>
            <a:ext cx="28008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русском языке и с категориями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http://htmlbook.ru/index.php/css</a:t>
            </a: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Есть использование с кодом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Всё написано на русском языке простыми пользователями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2" name="Google Shape;562;p9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150" y="1266825"/>
            <a:ext cx="29718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4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4"/>
          <p:cNvSpPr txBox="1"/>
          <p:nvPr/>
        </p:nvSpPr>
        <p:spPr>
          <a:xfrm>
            <a:off x="6161750" y="2661450"/>
            <a:ext cx="2451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Понимаете ли вы как решить домашнее задание?</a:t>
            </a:r>
            <a:endParaRPr b="0" i="0" sz="1200" u="none" cap="none" strike="noStrike">
              <a:solidFill>
                <a:srgbClr val="665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94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программирование. Семинар 1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94"/>
          <p:cNvSpPr txBox="1"/>
          <p:nvPr/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b="0" i="0" sz="24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94"/>
          <p:cNvSpPr txBox="1"/>
          <p:nvPr/>
        </p:nvSpPr>
        <p:spPr>
          <a:xfrm>
            <a:off x="3350875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0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82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125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Квиз</a:t>
            </a:r>
            <a:endParaRPr/>
          </a:p>
        </p:txBody>
      </p:sp>
      <p:pic>
        <p:nvPicPr>
          <p:cNvPr id="347" name="Google Shape;3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0" y="1295706"/>
            <a:ext cx="2610395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статический сайт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353" name="Google Shape;353;p63"/>
          <p:cNvSpPr txBox="1"/>
          <p:nvPr/>
        </p:nvSpPr>
        <p:spPr>
          <a:xfrm>
            <a:off x="663050" y="2179725"/>
            <a:ext cx="57411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в котором нет скроллинга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где содержимое генерируется при помощи серверных языков программирования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 где содержимое выдается в том виде, в котором хранится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 - одностраничник, где из меню можно попасть в любую часть сайта, который сделан на чистом css, без использования javascript и анимации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4" name="Google Shape;3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статический сайт?</a:t>
            </a:r>
            <a:endParaRPr sz="2500"/>
          </a:p>
        </p:txBody>
      </p:sp>
      <p:sp>
        <p:nvSpPr>
          <p:cNvPr id="360" name="Google Shape;360;p64"/>
          <p:cNvSpPr txBox="1"/>
          <p:nvPr/>
        </p:nvSpPr>
        <p:spPr>
          <a:xfrm>
            <a:off x="663050" y="2179725"/>
            <a:ext cx="57411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в котором нет скроллинга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где содержимое генерируется при помощи серверных языков программирования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b="1" lang="ru" sz="155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Сайт,  где содержимое выдается в том виде, в котором хранится</a:t>
            </a:r>
            <a:endParaRPr b="1" sz="155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Сайт - одностраничник, где из меню можно попасть в любую часть сайта, который сделан на чистом css, без использования javascript и анимации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1" name="Google Shape;3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5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Чем веб-сайт отличается от веб-страницы?</a:t>
            </a:r>
            <a:endParaRPr sz="2500"/>
          </a:p>
        </p:txBody>
      </p:sp>
      <p:pic>
        <p:nvPicPr>
          <p:cNvPr id="367" name="Google Shape;3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313" y="171470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Сайт - это одна или несколько веб-страниц.</a:t>
            </a:r>
            <a:endParaRPr sz="2500"/>
          </a:p>
        </p:txBody>
      </p:sp>
      <p:pic>
        <p:nvPicPr>
          <p:cNvPr id="373" name="Google Shape;3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313" y="171470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Какой тег отвечает за абзац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379" name="Google Shape;379;p67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article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0" name="Google Shape;3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